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4630400" cy="8229600"/>
  <p:notesSz cx="8229600" cy="14630400"/>
  <p:embeddedFontLst>
    <p:embeddedFont>
      <p:font typeface="Bitter" panose="020B0604020202020204" charset="0"/>
      <p:regular r:id="rId1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CE"/>
    <a:srgbClr val="3B3C3E"/>
    <a:srgbClr val="E1E5CD"/>
    <a:srgbClr val="633C28"/>
    <a:srgbClr val="181917"/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0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27126-4A06-D47A-6363-09A216A0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95583-C91A-7F82-84E3-90E897E4E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B0336-F5DA-3044-F5F9-723B29955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5A9D2-1909-5A4B-061F-DA39CA21A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3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1579-3155-8D8B-9396-BC48826E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21A93-7F22-52F4-ED72-77456FBE7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DA805-9F11-1595-7331-FAE0E7D18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BBD52-61A8-48CE-AE76-0A0209BFA7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9645"/>
            <a:ext cx="6343610" cy="1509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Cybernine</a:t>
            </a:r>
            <a:r>
              <a:rPr lang="en-US" sz="880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(C9)</a:t>
            </a:r>
            <a:endParaRPr lang="en-US" sz="7200" dirty="0">
              <a:solidFill>
                <a:srgbClr val="00BDCE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16242"/>
            <a:ext cx="7556421" cy="1997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4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Inventario simple para almacenes de barrio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93790" y="64042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Ariel Gárate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· Capstone DuocUC ·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5831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</a:t>
            </a:r>
            <a:r>
              <a:rPr lang="en-US" sz="445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ntonces</a:t>
            </a: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…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132415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1E5CD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C9 entrega control simple y trazable del inventario para el negocio de barrio</a:t>
            </a:r>
            <a:r>
              <a:rPr lang="en-US" sz="1750" dirty="0">
                <a:solidFill>
                  <a:srgbClr val="E1E5CD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>
              <a:solidFill>
                <a:srgbClr val="E1E5CD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2877264"/>
            <a:ext cx="30480" cy="1599009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A9CE3B-D023-BFDB-BF92-2FAD85A5C6E0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784C8C9-A66A-6FEB-875F-EE7E57716ECE}"/>
              </a:ext>
            </a:extLst>
          </p:cNvPr>
          <p:cNvSpPr/>
          <p:nvPr/>
        </p:nvSpPr>
        <p:spPr>
          <a:xfrm>
            <a:off x="8490585" y="4816435"/>
            <a:ext cx="2835234" cy="2038826"/>
          </a:xfrm>
          <a:prstGeom prst="rightArrow">
            <a:avLst/>
          </a:prstGeom>
          <a:solidFill>
            <a:srgbClr val="3B3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 3"/>
          <p:cNvSpPr/>
          <p:nvPr/>
        </p:nvSpPr>
        <p:spPr>
          <a:xfrm>
            <a:off x="8706326" y="5658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Pasos </a:t>
            </a:r>
            <a:r>
              <a:rPr lang="en-US" sz="2200" b="1" dirty="0" err="1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futuros</a:t>
            </a:r>
            <a:r>
              <a:rPr lang="en-US" sz="220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?</a:t>
            </a:r>
            <a:endParaRPr lang="en-US" sz="2200" dirty="0">
              <a:solidFill>
                <a:srgbClr val="00BDC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766E-F49B-6804-24EE-68DE68A6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7F05328-495D-0C28-B1C7-F993C6876D12}"/>
              </a:ext>
            </a:extLst>
          </p:cNvPr>
          <p:cNvSpPr/>
          <p:nvPr/>
        </p:nvSpPr>
        <p:spPr>
          <a:xfrm>
            <a:off x="4714200" y="2863612"/>
            <a:ext cx="5831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 Futuro Empieza Hoy</a:t>
            </a:r>
            <a:endParaRPr lang="en-US" sz="44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9DF2B3-618C-128C-63F2-7DC81C2A2C25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98D14A0D-3B55-A903-CDE5-B9E7B95B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89" y="3673372"/>
            <a:ext cx="5540220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3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56882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 Problema Diari</a:t>
            </a:r>
            <a:r>
              <a:rPr lang="en-US" sz="445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</a:t>
            </a:r>
            <a:endParaRPr lang="en-US" sz="4450" dirty="0">
              <a:solidFill>
                <a:srgbClr val="00BDCE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93050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5070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Inventario en papel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10282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Cuadernos y planillas generan quiebres de stock constantes y pérdida de tiempo valioso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10398562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Sin trazabilidad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Imposible saber qué productos entraron, cuándo salieron o dónde están los faltantes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Barrera tecnológica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 necesita una solución muy simple, accesible desde el teléfono que todos usan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16BA33E-D66D-928B-58C2-ED6BABBD3734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0E13-65CC-173B-4EBC-24FFBF86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A989632-2ECB-59E5-2723-FAAEA7D8E1B6}"/>
              </a:ext>
            </a:extLst>
          </p:cNvPr>
          <p:cNvSpPr/>
          <p:nvPr/>
        </p:nvSpPr>
        <p:spPr>
          <a:xfrm>
            <a:off x="6430861" y="2095188"/>
            <a:ext cx="1768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 </a:t>
            </a:r>
            <a:r>
              <a:rPr lang="en-US" sz="445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hech</a:t>
            </a:r>
            <a:r>
              <a:rPr lang="en-US" sz="4450" b="1" dirty="0" err="1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</a:t>
            </a:r>
            <a:endParaRPr lang="en-US" sz="4450" dirty="0">
              <a:solidFill>
                <a:srgbClr val="00BDCE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9BBB6EB-FA8B-BE6C-4BB2-EC5785FB5C89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41A13F1-5D91-7F98-AE72-1F36F575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62" y="3918976"/>
            <a:ext cx="5273873" cy="399681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18FDE6F-281A-B5E0-B067-29A11792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498" y="668198"/>
            <a:ext cx="4677595" cy="42299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0FB16C-B79B-0ED8-459D-52924810D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49" y="980178"/>
            <a:ext cx="5151451" cy="40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2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808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Una </a:t>
            </a:r>
            <a:r>
              <a:rPr lang="en-US" sz="445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</a:t>
            </a: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portunidad Real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 mercado nos espera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Miles de negocios de barrio necesitan controlar su stock sin complicaciones técnicas. El smartphone es hoy su herramienta principal de conexión digital.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4229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Programas públicos como Sercotec impulsan la digitalización del canal tradicional, creando el momento perfecto para soluciones simples y efectivas.</a:t>
            </a:r>
            <a:endParaRPr lang="en-US" sz="1750" dirty="0"/>
          </a:p>
        </p:txBody>
      </p:sp>
      <p:pic>
        <p:nvPicPr>
          <p:cNvPr id="6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59096" y="1599783"/>
            <a:ext cx="4885015" cy="48850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CFCDA16-6ABB-C7B6-DEE7-BEBC08732BC6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9BE809-BAEB-A10C-321A-29F825857FF2}"/>
              </a:ext>
            </a:extLst>
          </p:cNvPr>
          <p:cNvSpPr/>
          <p:nvPr/>
        </p:nvSpPr>
        <p:spPr>
          <a:xfrm>
            <a:off x="13444538" y="6126956"/>
            <a:ext cx="285750" cy="214313"/>
          </a:xfrm>
          <a:prstGeom prst="rect">
            <a:avLst/>
          </a:prstGeom>
          <a:solidFill>
            <a:srgbClr val="1819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9F6168-FFC1-87F0-97C8-66B83C3FEC28}"/>
              </a:ext>
            </a:extLst>
          </p:cNvPr>
          <p:cNvSpPr/>
          <p:nvPr/>
        </p:nvSpPr>
        <p:spPr>
          <a:xfrm>
            <a:off x="13492163" y="6045994"/>
            <a:ext cx="116682" cy="80962"/>
          </a:xfrm>
          <a:prstGeom prst="rect">
            <a:avLst/>
          </a:prstGeom>
          <a:solidFill>
            <a:srgbClr val="633C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2149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6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Propuesta de </a:t>
            </a:r>
            <a:r>
              <a:rPr lang="en-US" sz="445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</a:t>
            </a: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alor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4890968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9FA582"/>
                </a:highlight>
                <a:latin typeface="Bitter" pitchFamily="34" charset="0"/>
                <a:ea typeface="Bitter" pitchFamily="34" charset="-122"/>
                <a:cs typeface="Bitter" pitchFamily="34" charset="-120"/>
              </a:rPr>
              <a:t>C9 es una aplicación web progresiva (PWA), instalable y pensada para móvil, que permite registrar movimientos, escanear códigos, recibir alertas y auditar con Kardex.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635818"/>
            <a:ext cx="30480" cy="1236107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2707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6261735"/>
            <a:ext cx="2898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Menos tiempo perdido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675215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Registro rápido que elimina quiebres de stock inesperados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612707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86356" y="6261735"/>
            <a:ext cx="2912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Trazabilidad completa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86356" y="675215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Historial detallado y saldo actual por cada producto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995" y="612707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28459" y="626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Sin complicaciones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528459" y="675215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Desde el navegador, instalable sin tienda de apps</a:t>
            </a:r>
            <a:endParaRPr lang="en-US" sz="175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EF68670-F3A0-9335-EF38-51503CB5F450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D0288BE6-1ED3-E8BE-C231-2601EF14079D}"/>
              </a:ext>
            </a:extLst>
          </p:cNvPr>
          <p:cNvSpPr/>
          <p:nvPr/>
        </p:nvSpPr>
        <p:spPr>
          <a:xfrm>
            <a:off x="0" y="2067996"/>
            <a:ext cx="3895725" cy="866775"/>
          </a:xfrm>
          <a:prstGeom prst="rtTriangle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riángulo rectángulo 19">
            <a:extLst>
              <a:ext uri="{FF2B5EF4-FFF2-40B4-BE49-F238E27FC236}">
                <a16:creationId xmlns:a16="http://schemas.microsoft.com/office/drawing/2014/main" id="{8A123FA0-7A05-82C3-1C44-B627A03F6F1A}"/>
              </a:ext>
            </a:extLst>
          </p:cNvPr>
          <p:cNvSpPr/>
          <p:nvPr/>
        </p:nvSpPr>
        <p:spPr>
          <a:xfrm>
            <a:off x="152400" y="2220396"/>
            <a:ext cx="3895725" cy="866775"/>
          </a:xfrm>
          <a:prstGeom prst="rtTriangle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Triángulo rectángulo 20">
            <a:extLst>
              <a:ext uri="{FF2B5EF4-FFF2-40B4-BE49-F238E27FC236}">
                <a16:creationId xmlns:a16="http://schemas.microsoft.com/office/drawing/2014/main" id="{162506F3-D163-32B0-EAEA-93DA877634B6}"/>
              </a:ext>
            </a:extLst>
          </p:cNvPr>
          <p:cNvSpPr/>
          <p:nvPr/>
        </p:nvSpPr>
        <p:spPr>
          <a:xfrm flipH="1">
            <a:off x="9961482" y="2067995"/>
            <a:ext cx="4668917" cy="866775"/>
          </a:xfrm>
          <a:prstGeom prst="rtTriangle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19CF948-A6EB-09E1-0729-4928E71436D0}"/>
              </a:ext>
            </a:extLst>
          </p:cNvPr>
          <p:cNvSpPr/>
          <p:nvPr/>
        </p:nvSpPr>
        <p:spPr>
          <a:xfrm>
            <a:off x="2876550" y="2847141"/>
            <a:ext cx="8486775" cy="32765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533162"/>
            <a:ext cx="4847153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Funciones del </a:t>
            </a:r>
            <a:r>
              <a:rPr lang="en-US" sz="380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MVP</a:t>
            </a:r>
            <a:endParaRPr lang="en-US" sz="3800" dirty="0">
              <a:solidFill>
                <a:srgbClr val="00BDCE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678537" y="1817370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678537" y="1794510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3657540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3831967" y="1671995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95231" y="2302073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Gestión de productos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95231" y="2721412"/>
            <a:ext cx="610635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SKU, descripción y configuración de stock mínimo para cada artículo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2117" y="1817370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8"/>
          <p:cNvSpPr/>
          <p:nvPr/>
        </p:nvSpPr>
        <p:spPr>
          <a:xfrm>
            <a:off x="7412117" y="1794510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9"/>
          <p:cNvSpPr/>
          <p:nvPr/>
        </p:nvSpPr>
        <p:spPr>
          <a:xfrm>
            <a:off x="10391120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10565547" y="1671995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28811" y="2302073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Movimientos IN/OUT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8811" y="2721412"/>
            <a:ext cx="610635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Registro con validaciones automáticas de negocio y control de consistencia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78537" y="4042767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4"/>
          <p:cNvSpPr/>
          <p:nvPr/>
        </p:nvSpPr>
        <p:spPr>
          <a:xfrm>
            <a:off x="678537" y="4019907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5"/>
          <p:cNvSpPr/>
          <p:nvPr/>
        </p:nvSpPr>
        <p:spPr>
          <a:xfrm>
            <a:off x="3657540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3831967" y="3897392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895231" y="4527471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Alertas inteligentes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95231" y="4946809"/>
            <a:ext cx="610635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Notificaciones automáticas cuando el stock baja del mínimo establecido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412117" y="4042767"/>
            <a:ext cx="6539746" cy="1740813"/>
          </a:xfrm>
          <a:prstGeom prst="roundRect">
            <a:avLst>
              <a:gd name="adj" fmla="val 630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20"/>
          <p:cNvSpPr/>
          <p:nvPr/>
        </p:nvSpPr>
        <p:spPr>
          <a:xfrm>
            <a:off x="7412117" y="4019907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21"/>
          <p:cNvSpPr/>
          <p:nvPr/>
        </p:nvSpPr>
        <p:spPr>
          <a:xfrm>
            <a:off x="10391120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Text 22"/>
          <p:cNvSpPr/>
          <p:nvPr/>
        </p:nvSpPr>
        <p:spPr>
          <a:xfrm>
            <a:off x="10565547" y="3897392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628811" y="4527471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Informe </a:t>
            </a:r>
            <a:r>
              <a:rPr lang="en-US" sz="1900" b="1" dirty="0" err="1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útil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28811" y="4946809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Detalles</a:t>
            </a: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de producto y rango de fechas, con exportación CSV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678537" y="6268164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8" name="Shape 26"/>
          <p:cNvSpPr/>
          <p:nvPr/>
        </p:nvSpPr>
        <p:spPr>
          <a:xfrm>
            <a:off x="678537" y="6245304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27"/>
          <p:cNvSpPr/>
          <p:nvPr/>
        </p:nvSpPr>
        <p:spPr>
          <a:xfrm>
            <a:off x="3657540" y="5977414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0" name="Text 28"/>
          <p:cNvSpPr/>
          <p:nvPr/>
        </p:nvSpPr>
        <p:spPr>
          <a:xfrm>
            <a:off x="3831967" y="6122789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895231" y="6752868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 de acceso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95231" y="7172206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Usuarios con roles Admin y Operador para mayor seguridad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7412117" y="6268164"/>
            <a:ext cx="6539746" cy="1430774"/>
          </a:xfrm>
          <a:prstGeom prst="roundRect">
            <a:avLst>
              <a:gd name="adj" fmla="val 7669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4" name="Shape 32"/>
          <p:cNvSpPr/>
          <p:nvPr/>
        </p:nvSpPr>
        <p:spPr>
          <a:xfrm>
            <a:off x="7412117" y="6245304"/>
            <a:ext cx="6539746" cy="91440"/>
          </a:xfrm>
          <a:prstGeom prst="roundRect">
            <a:avLst>
              <a:gd name="adj" fmla="val 318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5" name="Shape 33"/>
          <p:cNvSpPr/>
          <p:nvPr/>
        </p:nvSpPr>
        <p:spPr>
          <a:xfrm>
            <a:off x="10391120" y="5977414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6" name="Text 34"/>
          <p:cNvSpPr/>
          <p:nvPr/>
        </p:nvSpPr>
        <p:spPr>
          <a:xfrm>
            <a:off x="10565547" y="6122789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6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7628811" y="6752868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Escáner versátil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7628811" y="7172206"/>
            <a:ext cx="610635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Lectura por cámara con opción manual como respaldo</a:t>
            </a:r>
            <a:endParaRPr lang="en-US" sz="1500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45F121B-62B7-5B1A-F147-DA9EF2678E92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79815"/>
            <a:ext cx="6502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Flujo de Uso </a:t>
            </a:r>
            <a:r>
              <a:rPr lang="en-US" sz="445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</a:t>
            </a: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implificado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83800"/>
            <a:ext cx="3664744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793790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Escanear o buscar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48526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Localiza el producto usando la cámara o búsqueda manual en segundos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783800"/>
            <a:ext cx="3664863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46853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Registrar movimiento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448526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Anota entrada o salida especificando cantidad exacta y motivo del movimiento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89113"/>
            <a:ext cx="7556421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793790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Consultar y decidir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9538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Revisa alertas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activas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para tomar decisiones de reposición informadas</a:t>
            </a:r>
            <a:endParaRPr lang="en-US" sz="175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6A9C6FA-439D-4CAD-4872-D2B1113DCDB2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Image 0">
            <a:extLst>
              <a:ext uri="{FF2B5EF4-FFF2-40B4-BE49-F238E27FC236}">
                <a16:creationId xmlns:a16="http://schemas.microsoft.com/office/drawing/2014/main" id="{1C243CC0-499B-617E-8E81-A25364F1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112" y="403979"/>
            <a:ext cx="3672721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Diseño y </a:t>
            </a:r>
            <a:r>
              <a:rPr lang="en-US" sz="285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</a:t>
            </a:r>
            <a:r>
              <a:rPr lang="en-US" sz="2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ecnología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2" y="1248608"/>
            <a:ext cx="6621899" cy="66218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02009" y="1248608"/>
            <a:ext cx="6621899" cy="1492329"/>
          </a:xfrm>
          <a:prstGeom prst="roundRect">
            <a:avLst>
              <a:gd name="adj" fmla="val 147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7648813" y="1395413"/>
            <a:ext cx="440650" cy="440650"/>
          </a:xfrm>
          <a:prstGeom prst="roundRect">
            <a:avLst>
              <a:gd name="adj" fmla="val 207490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19" y="1491734"/>
            <a:ext cx="198239" cy="247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8813" y="1982867"/>
            <a:ext cx="1836301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PWA mobile-first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648813" y="2359104"/>
            <a:ext cx="632829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Manifest, service worker y HTTPS para experiencia nativa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502009" y="2887742"/>
            <a:ext cx="6621899" cy="1492329"/>
          </a:xfrm>
          <a:prstGeom prst="roundRect">
            <a:avLst>
              <a:gd name="adj" fmla="val 147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6"/>
          <p:cNvSpPr/>
          <p:nvPr/>
        </p:nvSpPr>
        <p:spPr>
          <a:xfrm>
            <a:off x="7648813" y="3034546"/>
            <a:ext cx="440650" cy="440650"/>
          </a:xfrm>
          <a:prstGeom prst="roundRect">
            <a:avLst>
              <a:gd name="adj" fmla="val 207490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019" y="3130868"/>
            <a:ext cx="198239" cy="2478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48813" y="3622000"/>
            <a:ext cx="1836301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 React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648813" y="3998238"/>
            <a:ext cx="632829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Interfaz responsive y accesible desde cualquier dispositivo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7502009" y="4526875"/>
            <a:ext cx="6621899" cy="1492329"/>
          </a:xfrm>
          <a:prstGeom prst="roundRect">
            <a:avLst>
              <a:gd name="adj" fmla="val 147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0"/>
          <p:cNvSpPr/>
          <p:nvPr/>
        </p:nvSpPr>
        <p:spPr>
          <a:xfrm>
            <a:off x="7648813" y="4673679"/>
            <a:ext cx="440650" cy="440650"/>
          </a:xfrm>
          <a:prstGeom prst="roundRect">
            <a:avLst>
              <a:gd name="adj" fmla="val 207490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019" y="4770001"/>
            <a:ext cx="198239" cy="2478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48813" y="5261134"/>
            <a:ext cx="1836301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 Node.js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648813" y="5637371"/>
            <a:ext cx="632829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 REST robusta y escalable para todas las operaciones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502009" y="6166009"/>
            <a:ext cx="6621899" cy="1492329"/>
          </a:xfrm>
          <a:prstGeom prst="roundRect">
            <a:avLst>
              <a:gd name="adj" fmla="val 147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4"/>
          <p:cNvSpPr/>
          <p:nvPr/>
        </p:nvSpPr>
        <p:spPr>
          <a:xfrm>
            <a:off x="7648813" y="6312813"/>
            <a:ext cx="440650" cy="440650"/>
          </a:xfrm>
          <a:prstGeom prst="roundRect">
            <a:avLst>
              <a:gd name="adj" fmla="val 207490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019" y="6409134"/>
            <a:ext cx="198239" cy="2478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48813" y="6900267"/>
            <a:ext cx="1836301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Base SQL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7648813" y="7276505"/>
            <a:ext cx="632829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Reglas de consistencia que garantizan integridad del stock</a:t>
            </a:r>
            <a:endParaRPr lang="en-US" sz="11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377173F-DF85-C389-2F76-D714D6F5D2B0}"/>
              </a:ext>
            </a:extLst>
          </p:cNvPr>
          <p:cNvSpPr/>
          <p:nvPr/>
        </p:nvSpPr>
        <p:spPr>
          <a:xfrm>
            <a:off x="12696825" y="7805143"/>
            <a:ext cx="1933575" cy="424457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581144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Plan de </a:t>
            </a:r>
            <a:r>
              <a:rPr lang="en-US" sz="4150" b="1" dirty="0">
                <a:solidFill>
                  <a:srgbClr val="00BDCE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</a:t>
            </a:r>
            <a:r>
              <a:rPr lang="en-US" sz="4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esarrollo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3903" y="1558528"/>
            <a:ext cx="22860" cy="6091476"/>
          </a:xfrm>
          <a:prstGeom prst="roundRect">
            <a:avLst>
              <a:gd name="adj" fmla="val 13869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6678811" y="1784866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6226135" y="155852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63054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20702" y="163115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MVP acotado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07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Sprints cortos con entregas verificables y feedback continuo del cliente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78811" y="3413403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6226135" y="318706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63054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20702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Pruebas exhaustivas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20702" y="3716655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Autenticación (401/403), consistencia de stock y escáner con fallback manual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78811" y="5041940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3"/>
          <p:cNvSpPr/>
          <p:nvPr/>
        </p:nvSpPr>
        <p:spPr>
          <a:xfrm>
            <a:off x="6226135" y="481560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4"/>
          <p:cNvSpPr/>
          <p:nvPr/>
        </p:nvSpPr>
        <p:spPr>
          <a:xfrm>
            <a:off x="63054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20702" y="488823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Entrega reproducible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207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README detallado, archivos .env.example, migraciones y dataset de ejemplo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78811" y="6670477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8"/>
          <p:cNvSpPr/>
          <p:nvPr/>
        </p:nvSpPr>
        <p:spPr>
          <a:xfrm>
            <a:off x="6226135" y="644413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19"/>
          <p:cNvSpPr/>
          <p:nvPr/>
        </p:nvSpPr>
        <p:spPr>
          <a:xfrm>
            <a:off x="63054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520702" y="651676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Riesgos controlados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207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Alcance congelado, prototipos tempranos en HTTPS y validación constante</a:t>
            </a:r>
            <a:endParaRPr lang="en-US" sz="165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5F3C927-BA8F-BA9A-B9F1-9912FA1C4EE2}"/>
              </a:ext>
            </a:extLst>
          </p:cNvPr>
          <p:cNvSpPr/>
          <p:nvPr/>
        </p:nvSpPr>
        <p:spPr>
          <a:xfrm>
            <a:off x="12696825" y="7610475"/>
            <a:ext cx="1933575" cy="61912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456</Words>
  <Application>Microsoft Office PowerPoint</Application>
  <PresentationFormat>Personalizado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Outfit Bold</vt:lpstr>
      <vt:lpstr>Bitter</vt:lpstr>
      <vt:lpstr>Arial</vt:lpstr>
      <vt:lpstr>Outfit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ARIEL ALONSO GARATE RIOS</cp:lastModifiedBy>
  <cp:revision>5</cp:revision>
  <dcterms:created xsi:type="dcterms:W3CDTF">2025-09-26T02:52:43Z</dcterms:created>
  <dcterms:modified xsi:type="dcterms:W3CDTF">2025-09-26T04:16:01Z</dcterms:modified>
</cp:coreProperties>
</file>